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gWra2WHkWuUkyS7mT0QBmMmmn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9" y="1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3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dy_logo_full"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9000" y="6370638"/>
            <a:ext cx="1676400" cy="338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ttersonColor_1" id="16" name="Google Shape;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0" y="0"/>
            <a:ext cx="3922713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/>
          <p:cNvSpPr txBox="1"/>
          <p:nvPr>
            <p:ph type="ctrTitle"/>
          </p:nvPr>
        </p:nvSpPr>
        <p:spPr>
          <a:xfrm>
            <a:off x="3200400" y="1143000"/>
            <a:ext cx="4953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3200400" y="4419600"/>
            <a:ext cx="502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rgbClr val="284794"/>
              </a:buClr>
              <a:buSzPts val="2000"/>
              <a:buFont typeface="Calibri"/>
              <a:buNone/>
              <a:defRPr b="0" i="0" sz="2000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" type="body"/>
          </p:nvPr>
        </p:nvSpPr>
        <p:spPr>
          <a:xfrm rot="5400000">
            <a:off x="2423319" y="-137318"/>
            <a:ext cx="4983163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 rot="5400000">
            <a:off x="4871244" y="2310607"/>
            <a:ext cx="5745163" cy="1885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 rot="5400000">
            <a:off x="1023144" y="500856"/>
            <a:ext cx="5745163" cy="55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1143000" y="1143000"/>
            <a:ext cx="7543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1143000" y="1143000"/>
            <a:ext cx="36957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0" name="Google Shape;30;p20"/>
          <p:cNvSpPr txBox="1"/>
          <p:nvPr>
            <p:ph idx="2" type="body"/>
          </p:nvPr>
        </p:nvSpPr>
        <p:spPr>
          <a:xfrm>
            <a:off x="4991100" y="1143000"/>
            <a:ext cx="36957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35" name="Google Shape;35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6" name="Google Shape;36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1" name="Google Shape;41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2847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1143000" y="1143000"/>
            <a:ext cx="7543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–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rady_logo_full" id="12" name="Google Shape;12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39000" y="6370638"/>
            <a:ext cx="1676400" cy="338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tterson_side" id="13" name="Google Shape;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09600" y="-1588"/>
            <a:ext cx="1508125" cy="68595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1295400" y="304800"/>
            <a:ext cx="7848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The Rady School of Management</a:t>
            </a: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endParaRPr b="0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1905000" y="1600200"/>
            <a:ext cx="69342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MGT 167 •  Winter 2024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Entrepreneurship: </a:t>
            </a:r>
            <a:br>
              <a:rPr b="1"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 Well by Doing Good </a:t>
            </a:r>
            <a:endParaRPr/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Clr>
                <a:srgbClr val="284794"/>
              </a:buClr>
              <a:buSzPts val="3500"/>
              <a:buFont typeface="Calibri"/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Wednesday, March 6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1066800" y="792481"/>
            <a:ext cx="7620000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Networking Papers</a:t>
            </a:r>
            <a:br>
              <a:rPr lang="en-US" sz="4000"/>
            </a:br>
            <a:r>
              <a:rPr lang="en-US" sz="4000"/>
              <a:t>Scattergram</a:t>
            </a:r>
            <a:br>
              <a:rPr lang="en-US" sz="3600"/>
            </a:br>
            <a:endParaRPr/>
          </a:p>
        </p:txBody>
      </p:sp>
      <p:sp>
        <p:nvSpPr>
          <p:cNvPr id="118" name="Google Shape;118;p10"/>
          <p:cNvSpPr txBox="1"/>
          <p:nvPr>
            <p:ph idx="1" type="body"/>
          </p:nvPr>
        </p:nvSpPr>
        <p:spPr>
          <a:xfrm>
            <a:off x="1143000" y="1143000"/>
            <a:ext cx="7543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Grade		#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A			20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A-			20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B+			11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B			14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B-			 1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C+			16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C			 1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D			 3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F			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type="title"/>
          </p:nvPr>
        </p:nvSpPr>
        <p:spPr>
          <a:xfrm>
            <a:off x="1066800" y="261374"/>
            <a:ext cx="7620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Networking Papers </a:t>
            </a:r>
            <a:r>
              <a:rPr lang="en-US" sz="1100"/>
              <a:t>original guidance</a:t>
            </a:r>
            <a:br>
              <a:rPr lang="en-US" sz="3600"/>
            </a:br>
            <a:endParaRPr/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1143000" y="685800"/>
            <a:ext cx="7543800" cy="544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F0000"/>
                </a:solidFill>
              </a:rPr>
              <a:t>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Early start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Ambitious goal “Dream Big”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Overcome obstacles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Face-to-face interview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F0000"/>
                </a:solidFill>
              </a:rPr>
              <a:t>B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Same as above, but not a stretch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F0000"/>
                </a:solidFill>
              </a:rPr>
              <a:t>C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Success, but reliance on e-mail</a:t>
            </a:r>
            <a:endParaRPr/>
          </a:p>
          <a:p>
            <a:pPr indent="0" lvl="1" marL="457200" rtl="0" algn="ctr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#1 reason for lower grade… </a:t>
            </a:r>
            <a:endParaRPr/>
          </a:p>
          <a:p>
            <a:pPr indent="0" lvl="1" marL="457200" rtl="0" algn="ctr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0000"/>
                </a:solidFill>
              </a:rPr>
              <a:t>procrastination</a:t>
            </a:r>
            <a:endParaRPr/>
          </a:p>
          <a:p>
            <a: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990600"/>
            <a:ext cx="3185984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1143000" y="381000"/>
            <a:ext cx="7543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Next Class Monday, March 11</a:t>
            </a:r>
            <a:br>
              <a:rPr lang="en-US" sz="3600"/>
            </a:br>
            <a:r>
              <a:rPr lang="en-US" sz="3600">
                <a:solidFill>
                  <a:srgbClr val="7030A0"/>
                </a:solidFill>
              </a:rPr>
              <a:t>Crisis Communications</a:t>
            </a:r>
            <a:br>
              <a:rPr lang="en-US" sz="3600">
                <a:solidFill>
                  <a:srgbClr val="7030A0"/>
                </a:solidFill>
              </a:rPr>
            </a:br>
            <a:r>
              <a:rPr lang="en-US" sz="3600">
                <a:solidFill>
                  <a:srgbClr val="7030A0"/>
                </a:solidFill>
              </a:rPr>
              <a:t>Founders Disease</a:t>
            </a:r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1143000" y="2644170"/>
            <a:ext cx="8001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Debt and Disputes Cloud future of Iconic Church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SSIR Strong Boards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a good company to do?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WSJ June 6, 2023 Companies That Embraced Social Issues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4343400"/>
            <a:ext cx="3429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1143000" y="-152400"/>
            <a:ext cx="75438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Guest Speaker: </a:t>
            </a:r>
            <a:br>
              <a:rPr lang="en-US" sz="3200"/>
            </a:br>
            <a:r>
              <a:rPr lang="en-US" sz="5400">
                <a:solidFill>
                  <a:srgbClr val="FF0000"/>
                </a:solidFill>
              </a:rPr>
              <a:t>Neal Bloom</a:t>
            </a:r>
            <a:br>
              <a:rPr lang="en-US" sz="4000">
                <a:solidFill>
                  <a:srgbClr val="3C8C92"/>
                </a:solidFill>
              </a:rPr>
            </a:br>
            <a:r>
              <a:rPr lang="en-US" sz="4000">
                <a:solidFill>
                  <a:srgbClr val="3C8C92"/>
                </a:solidFill>
              </a:rPr>
              <a:t>Rising Tide Partners</a:t>
            </a:r>
            <a:br>
              <a:rPr lang="en-US" sz="4000">
                <a:solidFill>
                  <a:srgbClr val="3C8C92"/>
                </a:solidFill>
              </a:rPr>
            </a:br>
            <a:endParaRPr sz="1100">
              <a:solidFill>
                <a:srgbClr val="3C8C92"/>
              </a:solidFill>
            </a:endParaRPr>
          </a:p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1143000" y="2514600"/>
            <a:ext cx="8077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/>
          </a:p>
          <a:p>
            <a:pPr indent="-63500" lvl="0" marL="342900" rtl="0" algn="l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00B05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00B050"/>
                </a:solidFill>
              </a:rPr>
              <a:t>Student Hosts: 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00B050"/>
                </a:solidFill>
              </a:rPr>
              <a:t>Nika Herous, Emmie Kwong, Carter Schrader</a:t>
            </a:r>
            <a:endParaRPr b="1">
              <a:solidFill>
                <a:srgbClr val="00B05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00B050"/>
              </a:solidFill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429" y="2514600"/>
            <a:ext cx="2895600" cy="159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2611036"/>
            <a:ext cx="3505200" cy="258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1143000" y="381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Drawing for Girl Scout Cookies</a:t>
            </a:r>
            <a:endParaRPr/>
          </a:p>
        </p:txBody>
      </p:sp>
      <p:pic>
        <p:nvPicPr>
          <p:cNvPr id="147" name="Google Shape;14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447800"/>
            <a:ext cx="6096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1143000" y="-1524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Feedback from March 4</a:t>
            </a:r>
            <a:endParaRPr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990600" y="762000"/>
            <a:ext cx="8001000" cy="60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Awesome impromptu speaker. 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Incredibly inspiring!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Nika’s family is cool as heck.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Agility and flexibility.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Attitude!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Don’t be disheartened.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Natalie’s mom’s story is similar to my own family’s.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rgbClr val="7030A0"/>
                </a:solidFill>
              </a:rPr>
              <a:t>Today was jam-packed but I really loved hearing from Nika’s mom.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Really enjoyed hearing from our surprise guest speaker.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She spoke very clearly and answered questions really well.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I loved her point not to sacrifice the things that bring you joy.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7030A0"/>
                </a:solidFill>
              </a:rPr>
              <a:t>If her family can overcome so much adversity, and still 	accomplish so much, I have no excuses.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rgbClr val="7030A0"/>
              </a:solidFill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20825" y="96601"/>
            <a:ext cx="2630175" cy="35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1143000" y="-1524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Feedback from March 4</a:t>
            </a:r>
            <a:endParaRPr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990600" y="990600"/>
            <a:ext cx="8001000" cy="5763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/>
              <a:t>Poverty.Inc was impactful and eye-opening.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/>
              <a:t>The documentary surprised me… I thought we were helping poor people in 	Africa…but in fact, we’re destroying their ability to make a living.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/>
              <a:t>Interesting to see how good intentions can turn out so bad.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/>
              <a:t>Poverty.Inc was shocking but interesting to see a different perspective of Haiti.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/>
              <a:t>I had previously viewed global aid positively, but Poverty.Inc was a different story. </a:t>
            </a:r>
            <a:r>
              <a:rPr b="1" lang="en-US" sz="1800">
                <a:solidFill>
                  <a:srgbClr val="FF9300"/>
                </a:solidFill>
              </a:rPr>
              <a:t>Interesting to learn about faith-based NGO’s. People give what they want, not 	what is needed. How much time and energy have been wasted because 	of this!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B050"/>
                </a:solidFill>
              </a:rPr>
              <a:t>There are a lot of opportunities to work for peace in government jobs.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B050"/>
                </a:solidFill>
              </a:rPr>
              <a:t>I really liked that we discussed foreign aid.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B050"/>
                </a:solidFill>
              </a:rPr>
              <a:t>Now I know more about how much aid is being given by US to Ukraine and rest of the world.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B050"/>
                </a:solidFill>
              </a:rPr>
              <a:t>Enjoyed including current events in classroom discussion.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B050"/>
                </a:solidFill>
              </a:rPr>
              <a:t>Transportation– getting stuff there– is critical. It can be dangerous.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B050"/>
                </a:solidFill>
              </a:rPr>
              <a:t>The quote ”security is like oxygen…” really stood out to me.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0070C0"/>
                </a:solidFill>
              </a:rPr>
              <a:t>It’s sad that Cambodian kids were being used to shake down tourists for money.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6868CF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rgbClr val="6868CF"/>
                </a:solidFill>
              </a:rPr>
              <a:t>I am surprised ESG is now “old news.”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rgbClr val="7030A0"/>
              </a:solidFill>
            </a:endParaRPr>
          </a:p>
        </p:txBody>
      </p:sp>
      <p:pic>
        <p:nvPicPr>
          <p:cNvPr descr="C:\Users\Jo Dee\AppData\Local\Microsoft\Windows\INetCache\IE\XYJKDS53\3059613619_39a679bc2b_z[1].jpg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152400"/>
            <a:ext cx="1383424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1066800" y="1524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Poverty.Inc</a:t>
            </a:r>
            <a:endParaRPr sz="4000"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1110343" y="1143000"/>
            <a:ext cx="7543800" cy="536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00B050"/>
                </a:solidFill>
              </a:rPr>
              <a:t>“…what can you do individually to change the situation? The movie made me think that I don’t want to give my money to charities. What’s the solution?”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	* Due diligence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	* Volunteer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	* Follow your passion, not the crowd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	* </a:t>
            </a:r>
            <a:r>
              <a:rPr i="1" lang="en-US">
                <a:solidFill>
                  <a:srgbClr val="7030A0"/>
                </a:solidFill>
              </a:rPr>
              <a:t>Despair not! </a:t>
            </a:r>
            <a:r>
              <a:rPr lang="en-US"/>
              <a:t>There are many agencies doing wonderful work. You </a:t>
            </a:r>
            <a:r>
              <a:rPr b="1" i="1" lang="en-US"/>
              <a:t>can</a:t>
            </a:r>
            <a:r>
              <a:rPr lang="en-US"/>
              <a:t> help make the world a better place. And make a good living by doing it.</a:t>
            </a:r>
            <a:endParaRPr/>
          </a:p>
          <a:p>
            <a:pPr indent="0" lvl="1" marL="4572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/>
              <a:t>	</a:t>
            </a: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2579605"/>
            <a:ext cx="1892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1143000" y="2286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Poverty. Inc </a:t>
            </a:r>
            <a:r>
              <a:rPr lang="en-US" sz="2000"/>
              <a:t>Review Monday, 4 Mar Ppt.</a:t>
            </a:r>
            <a:endParaRPr/>
          </a:p>
        </p:txBody>
      </p:sp>
      <p:sp>
        <p:nvSpPr>
          <p:cNvPr id="86" name="Google Shape;86;p5"/>
          <p:cNvSpPr txBox="1"/>
          <p:nvPr>
            <p:ph idx="1" type="body"/>
          </p:nvPr>
        </p:nvSpPr>
        <p:spPr>
          <a:xfrm>
            <a:off x="838200" y="685800"/>
            <a:ext cx="8534400" cy="528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0000"/>
                </a:solidFill>
              </a:rPr>
              <a:t>Paternalism is no match for partnership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Create jobs, don’t send free stuff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Short term natural disaster turns into long-term un-natural disaster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0000"/>
                </a:solidFill>
              </a:rPr>
              <a:t>Haiti (Republic of NGOs) has most in world (10,000+)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Local economy must compete with NGO’s free stuff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Creates dependency mentality, demoralizes local people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“NGO’s should provide the rod, teach how to fish, then GO HOME.”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“If you’re still here 40 years from now, something is wrong”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FF0000"/>
                </a:solidFill>
              </a:rPr>
              <a:t>Foreign Aid has become the cornerstone for engagement in the Third World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NGO’s include consultants and contractors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U.S. military interface with NGO’s in war zones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FF0000"/>
                </a:solidFill>
              </a:rPr>
              <a:t>Transportation (distribution) can be a huge challenge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1156252" y="36442"/>
            <a:ext cx="7543800" cy="2554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News of the Day</a:t>
            </a:r>
            <a:br>
              <a:rPr lang="en-US" sz="3600"/>
            </a:br>
            <a:r>
              <a:rPr lang="en-US" sz="3600"/>
              <a:t>Maya Ordonez</a:t>
            </a:r>
            <a:br>
              <a:rPr lang="en-US" sz="3600"/>
            </a:br>
            <a:r>
              <a:rPr lang="en-US"/>
              <a:t>Bridgit Mendler</a:t>
            </a:r>
            <a:br>
              <a:rPr lang="en-US"/>
            </a:br>
            <a:r>
              <a:rPr lang="en-US"/>
              <a:t>Northwood Space start-up</a:t>
            </a:r>
            <a:br>
              <a:rPr lang="en-US" sz="3600"/>
            </a:br>
            <a:endParaRPr sz="3600">
              <a:solidFill>
                <a:srgbClr val="00B050"/>
              </a:solidFill>
            </a:endParaRPr>
          </a:p>
        </p:txBody>
      </p:sp>
      <p:pic>
        <p:nvPicPr>
          <p:cNvPr id="92" name="Google Shape;9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347" y="2286000"/>
            <a:ext cx="5417609" cy="384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1156252" y="36442"/>
            <a:ext cx="7543800" cy="2554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News of the Day</a:t>
            </a:r>
            <a:br>
              <a:rPr lang="en-US" sz="3600"/>
            </a:br>
            <a:r>
              <a:rPr lang="en-US" sz="3600"/>
              <a:t>Sofia Quiroz-kuhner</a:t>
            </a:r>
            <a:br>
              <a:rPr lang="en-US" sz="3600"/>
            </a:br>
            <a:r>
              <a:rPr lang="en-US"/>
              <a:t>Chemical recycling</a:t>
            </a:r>
            <a:br>
              <a:rPr lang="en-US" sz="3600"/>
            </a:br>
            <a:endParaRPr sz="3600">
              <a:solidFill>
                <a:srgbClr val="00B050"/>
              </a:solidFill>
            </a:endParaRPr>
          </a:p>
        </p:txBody>
      </p:sp>
      <p:pic>
        <p:nvPicPr>
          <p:cNvPr id="98" name="Google Shape;9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2133600"/>
            <a:ext cx="3036534" cy="422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1143000" y="-228600"/>
            <a:ext cx="7543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/>
            </a:br>
            <a:r>
              <a:rPr lang="en-US" sz="3200"/>
              <a:t>Progress Exam #3</a:t>
            </a:r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990600" y="762000"/>
            <a:ext cx="79248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Due Monday, Mar 11 before 11:00 am, open 24-hrs in advance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20 questions on Canvas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20 min. timed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T-F and Multiple Choice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Open book, open source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Covers material Feb 26 </a:t>
            </a:r>
            <a:r>
              <a:rPr lang="en-US" sz="2000" u="sng"/>
              <a:t>through</a:t>
            </a:r>
            <a:r>
              <a:rPr lang="en-US" sz="2000"/>
              <a:t> today, March 6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Topics and # of questions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Emerging 4</a:t>
            </a:r>
            <a:r>
              <a:rPr baseline="30000" lang="en-US" sz="1800"/>
              <a:t>th</a:t>
            </a:r>
            <a:r>
              <a:rPr lang="en-US" sz="1800"/>
              <a:t> sector		4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IGO, NGO			4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Poverty.Inc			3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IRC (Amer Jawabreh)		2			2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Neal Bloom			2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WSJ			2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SDBJ Book of Lists		2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</a:pPr>
            <a:r>
              <a:rPr lang="en-US" sz="1800"/>
              <a:t>Soccket video		1</a:t>
            </a:r>
            <a:endParaRPr/>
          </a:p>
          <a:p>
            <a:pPr indent="-165100" lvl="2" marL="1143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3886200"/>
            <a:ext cx="2013559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1066800" y="1524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Student Evaluation of Teaching</a:t>
            </a:r>
            <a:endParaRPr/>
          </a:p>
        </p:txBody>
      </p: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1014412" y="12192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Char char="•"/>
            </a:pPr>
            <a:r>
              <a:rPr b="1" lang="en-US" sz="3200">
                <a:solidFill>
                  <a:srgbClr val="C00000"/>
                </a:solidFill>
              </a:rPr>
              <a:t>SET surveys now open (Mar 4-16)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alibri"/>
              <a:buChar char="•"/>
            </a:pPr>
            <a:r>
              <a:rPr b="1" lang="en-US" sz="3200">
                <a:solidFill>
                  <a:srgbClr val="00B050"/>
                </a:solidFill>
              </a:rPr>
              <a:t>Important to UC San Diego, Rady School of Management and Me!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002060"/>
                </a:solidFill>
              </a:rPr>
              <a:t>Available on Evaluations site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Char char="•"/>
            </a:pPr>
            <a:r>
              <a:rPr b="1" lang="en-US">
                <a:solidFill>
                  <a:srgbClr val="002060"/>
                </a:solidFill>
              </a:rPr>
              <a:t>Holistic Teaching Evaluation Oversight Committee</a:t>
            </a:r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4373217"/>
            <a:ext cx="26670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2011-10-17T21:09:11Z</dcterms:created>
  <dc:creator>gazarabadi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